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87"/>
  </p:normalViewPr>
  <p:slideViewPr>
    <p:cSldViewPr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F9996-29E8-418E-91D9-64C28A142A4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32B4D-73EB-401F-8A59-12FA36CA268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F27B6-394E-46A0-BCD2-0C872B3D760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EFEB2-C549-42A1-8F56-77124C1656E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780D7-450A-41AE-80D9-4421A7FFB24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0DF97-E433-4D99-9C11-5DFD4134963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4DE60-18F5-4183-BA02-E927A938F4C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095B-A723-49A0-9BB6-8E8A8284657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750F-BD39-4B0F-86BE-79E0EE7BEBE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B2C3A-8C2D-4B77-9E2A-8D561A427D7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37F4C-F4FF-4A85-A558-8DC479D6850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8D4E4ED-04A9-491C-A949-31EFA086975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524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MX" sz="4000" dirty="0"/>
              <a:t>El Imaginario</a:t>
            </a:r>
            <a:br>
              <a:rPr lang="es-MX" sz="3200" dirty="0"/>
            </a:br>
            <a:r>
              <a:rPr lang="es-MX" sz="2800" dirty="0"/>
              <a:t>Un espacio para el sentido</a:t>
            </a:r>
            <a:endParaRPr lang="es-E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3929063"/>
            <a:ext cx="6781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es-ES" sz="2400" dirty="0">
                <a:latin typeface="Arial Black" pitchFamily="34" charset="0"/>
              </a:rPr>
              <a:t>Adolphe Gesché</a:t>
            </a:r>
            <a:r>
              <a:rPr lang="es-ES" sz="2800" dirty="0">
                <a:latin typeface="Arial Black" pitchFamily="34" charset="0"/>
              </a:rPr>
              <a:t>, </a:t>
            </a:r>
          </a:p>
          <a:p>
            <a:pPr algn="r" eaLnBrk="1" hangingPunct="1">
              <a:defRPr/>
            </a:pPr>
            <a:r>
              <a:rPr lang="es-ES" sz="2000" i="1" dirty="0">
                <a:latin typeface="Arial Black" pitchFamily="34" charset="0"/>
              </a:rPr>
              <a:t>El sentido. Dios para pensar VII,</a:t>
            </a:r>
            <a:r>
              <a:rPr lang="es-ES" sz="2000" dirty="0">
                <a:latin typeface="Arial Black" pitchFamily="34" charset="0"/>
              </a:rPr>
              <a:t> </a:t>
            </a:r>
          </a:p>
          <a:p>
            <a:pPr algn="r" eaLnBrk="1" hangingPunct="1">
              <a:defRPr/>
            </a:pPr>
            <a:r>
              <a:rPr lang="es-ES" sz="2000" dirty="0">
                <a:latin typeface="Arial Black" pitchFamily="34" charset="0"/>
              </a:rPr>
              <a:t>Sígueme, Salamanca 2004, 157-170</a:t>
            </a:r>
            <a:r>
              <a:rPr lang="es-ES" sz="2800" dirty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04813"/>
            <a:ext cx="8007350" cy="6453187"/>
          </a:xfrm>
        </p:spPr>
        <p:txBody>
          <a:bodyPr/>
          <a:lstStyle/>
          <a:p>
            <a:pPr algn="just" eaLnBrk="1" hangingPunct="1">
              <a:defRPr/>
            </a:pPr>
            <a:r>
              <a:rPr lang="es-MX" dirty="0"/>
              <a:t>La novela como ficción da cabida a los sueños, a los miedos, a las pasiones sin restricción.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200" dirty="0"/>
          </a:p>
          <a:p>
            <a:pPr algn="just" eaLnBrk="1" hangingPunct="1">
              <a:defRPr/>
            </a:pPr>
            <a:r>
              <a:rPr lang="es-MX" dirty="0"/>
              <a:t>Es necesario hablar de los miedos tanto como del amor, de la muerte, de lo sagrado, de la guerra, del sexo, etc.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200" dirty="0"/>
          </a:p>
          <a:p>
            <a:pPr algn="just" eaLnBrk="1" hangingPunct="1">
              <a:defRPr/>
            </a:pPr>
            <a:r>
              <a:rPr lang="es-MX" dirty="0"/>
              <a:t>Un tratado histórico, psicológico o filosófico tiene toda la seriedad que se quiera pero no permite decir lo que dice la novela de ficción.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dirty="0"/>
              <a:t>Relato literario e histórico</a:t>
            </a:r>
            <a:endParaRPr lang="es-ES" dirty="0"/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953000"/>
          </a:xfrm>
        </p:spPr>
        <p:txBody>
          <a:bodyPr/>
          <a:lstStyle/>
          <a:p>
            <a:pPr algn="just" eaLnBrk="1" hangingPunct="1">
              <a:defRPr/>
            </a:pPr>
            <a:r>
              <a:rPr lang="es-MX" dirty="0"/>
              <a:t>“Una novela es más verdadera que la historia” – Balzac-.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defRPr/>
            </a:pPr>
            <a:r>
              <a:rPr lang="es-MX" dirty="0"/>
              <a:t>En la novela puedo ser un protagonista, en la historia real no tengo lugar.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defRPr/>
            </a:pPr>
            <a:r>
              <a:rPr lang="es-MX" dirty="0"/>
              <a:t>Una novela de ficción nos habla mucho mejor de los miedos, las emociones que hay en una guerra que lo que dice un relato histórico.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sz="3600" dirty="0"/>
              <a:t>La literatura de ficción y la TV.</a:t>
            </a:r>
            <a:endParaRPr lang="es-ES" sz="3600" dirty="0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MX" sz="2800" dirty="0"/>
              <a:t>Los medios de comunicación nos dicen que lo que muestran es lo real, pero corren el riesgo de alejarnos mucho más de la realidad que la novela de ficción y el cine.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800" dirty="0"/>
              <a:t>Lo que muestra la TV – imagen de lo real, una aproximación a lo real-.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800" dirty="0"/>
              <a:t>El cine, el teatro nos avisa que lo que nos va a mostrar es ficción: compramos el boleto, vamos a la sala de teatro o de cine, y salimos de ellas.</a:t>
            </a:r>
            <a:endParaRPr lang="es-E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sz="3200" dirty="0"/>
              <a:t>La literatura de ficción y la historia</a:t>
            </a:r>
            <a:endParaRPr lang="es-ES" sz="3200" dirty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MX" sz="2800" dirty="0"/>
              <a:t>“La historia conoce ya todo”: conoce lo que ha pasado, la forma en que se ha desarrollado la vida, el destino y la muerte de un personaje.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800" dirty="0"/>
              <a:t>En cambio el destino de un héroe está por saberse, lo sabré al final del libro que leo.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800" dirty="0"/>
              <a:t>Así como mi destino no se ha cumplido, yo hago que ex-ista, yo le doy forma.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800" dirty="0"/>
              <a:t>El héroe me permite proyectarme, identificarme, asumir mis miedos, reconocer mis emociones, mis ilusiones.</a:t>
            </a:r>
            <a:endParaRPr lang="es-E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765175"/>
            <a:ext cx="8007350" cy="533082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MX" dirty="0"/>
              <a:t>Por todo lo que se viene diciendo podemos concluir que la literatura de ficción con su rico imaginario es un espacio de:</a:t>
            </a:r>
          </a:p>
          <a:p>
            <a:pPr lvl="2" eaLnBrk="1" hangingPunct="1">
              <a:defRPr/>
            </a:pPr>
            <a:r>
              <a:rPr lang="es-MX" sz="4000" dirty="0"/>
              <a:t>Libertad.</a:t>
            </a:r>
          </a:p>
          <a:p>
            <a:pPr lvl="2" eaLnBrk="1" hangingPunct="1">
              <a:defRPr/>
            </a:pPr>
            <a:r>
              <a:rPr lang="es-MX" sz="4000" dirty="0"/>
              <a:t>Creación.</a:t>
            </a:r>
          </a:p>
          <a:p>
            <a:pPr lvl="2" eaLnBrk="1" hangingPunct="1">
              <a:defRPr/>
            </a:pPr>
            <a:r>
              <a:rPr lang="es-MX" sz="4000" dirty="0"/>
              <a:t>Invención.</a:t>
            </a:r>
          </a:p>
          <a:p>
            <a:pPr lvl="2" eaLnBrk="1" hangingPunct="1">
              <a:defRPr/>
            </a:pPr>
            <a:r>
              <a:rPr lang="es-MX" sz="4000" dirty="0"/>
              <a:t>Revelación.</a:t>
            </a:r>
            <a:endParaRPr lang="es-E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dirty="0"/>
              <a:t>El Imaginario teológico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905000"/>
            <a:ext cx="8007350" cy="4620344"/>
          </a:xfrm>
        </p:spPr>
        <p:txBody>
          <a:bodyPr vert="horz"/>
          <a:lstStyle/>
          <a:p>
            <a:pPr algn="just"/>
            <a:r>
              <a:rPr lang="es-ES" dirty="0"/>
              <a:t>La fe se expresa en un imaginario de símbolos (Infierno/paraíso; Cielo/tierra; Ángeles/demonios).</a:t>
            </a:r>
          </a:p>
          <a:p>
            <a:pPr algn="just"/>
            <a:r>
              <a:rPr lang="es-ES" dirty="0"/>
              <a:t>La liturgia de la Iglesia es posible gracias al imaginario: Tumba vacía, Muertos que resucitan, sacramentos.</a:t>
            </a:r>
          </a:p>
          <a:p>
            <a:pPr algn="just"/>
            <a:r>
              <a:rPr lang="es-ES" dirty="0"/>
              <a:t>El imaginario permite descubrir, vislumbrar el sentido, aproximarse al infinito.</a:t>
            </a:r>
          </a:p>
        </p:txBody>
      </p:sp>
    </p:spTree>
    <p:extLst>
      <p:ext uri="{BB962C8B-B14F-4D97-AF65-F5344CB8AC3E}">
        <p14:creationId xmlns:p14="http://schemas.microsoft.com/office/powerpoint/2010/main" val="2641625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4704"/>
            <a:ext cx="8007350" cy="5331296"/>
          </a:xfrm>
        </p:spPr>
        <p:txBody>
          <a:bodyPr vert="horz"/>
          <a:lstStyle/>
          <a:p>
            <a:pPr algn="just"/>
            <a:r>
              <a:rPr lang="es-ES" dirty="0"/>
              <a:t>“Hay palabras-sésamo que abren posibilidades infinitas.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dirty="0"/>
              <a:t>La teología es aquella ciencia que propone argumentos “excesivos”, infinitos para ampliar el campo del sentido y despliegue de lo humano.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dirty="0"/>
              <a:t>La teología sería entonces esta investigación para al nacimiento de la verdad bajo la tutela de un exceso.</a:t>
            </a:r>
          </a:p>
        </p:txBody>
      </p:sp>
    </p:spTree>
    <p:extLst>
      <p:ext uri="{BB962C8B-B14F-4D97-AF65-F5344CB8AC3E}">
        <p14:creationId xmlns:p14="http://schemas.microsoft.com/office/powerpoint/2010/main" val="63860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dirty="0"/>
              <a:t>1- El imaginario</a:t>
            </a:r>
            <a:endParaRPr lang="es-ES" dirty="0"/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953000"/>
          </a:xfrm>
        </p:spPr>
        <p:txBody>
          <a:bodyPr/>
          <a:lstStyle/>
          <a:p>
            <a:pPr algn="just" eaLnBrk="1" hangingPunct="1">
              <a:defRPr/>
            </a:pPr>
            <a:r>
              <a:rPr lang="es-MX" dirty="0"/>
              <a:t>La racionalidad no basta para dar sentido a la vida: lo lógico, lo racional, lo calculable puede resultar asfixiante.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defRPr/>
            </a:pPr>
            <a:r>
              <a:rPr lang="es-MX" dirty="0"/>
              <a:t>El imperativo moral no es suficiente para sostener un proyecto, la moral resulta muy pesada y exigente.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defRPr/>
            </a:pPr>
            <a:r>
              <a:rPr lang="es-MX" dirty="0"/>
              <a:t>El imaginario ofrece un respiro e invita a potenciar el deseo.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dirty="0"/>
              <a:t>¿Qué es el imaginario?</a:t>
            </a:r>
            <a:endParaRPr lang="es-ES" dirty="0"/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sz="2800" dirty="0">
                <a:latin typeface="Arial Black" pitchFamily="34" charset="0"/>
              </a:rPr>
              <a:t>MEMORIA – TRADICIÓN – PASADO:</a:t>
            </a:r>
          </a:p>
          <a:p>
            <a:pPr lvl="1" algn="just" eaLnBrk="1" hangingPunct="1">
              <a:defRPr/>
            </a:pPr>
            <a:endParaRPr lang="es-MX" dirty="0"/>
          </a:p>
          <a:p>
            <a:pPr lvl="1" algn="just" eaLnBrk="1" hangingPunct="1">
              <a:defRPr/>
            </a:pPr>
            <a:r>
              <a:rPr lang="es-MX" dirty="0"/>
              <a:t>Está constituido por lo que recibimos en los cuentos, los mitos, las leyendas, los relatos de nuestros predecesores.</a:t>
            </a: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lvl="1" algn="just" eaLnBrk="1" hangingPunct="1">
              <a:defRPr/>
            </a:pPr>
            <a:r>
              <a:rPr lang="es-MX" dirty="0"/>
              <a:t>El imaginario es en este sentido la memoria, la tradición que recibimos.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dirty="0"/>
              <a:t>PRESENTE - COMPAÑÍA</a:t>
            </a:r>
            <a:endParaRPr lang="es-ES" dirty="0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667250"/>
          </a:xfrm>
        </p:spPr>
        <p:txBody>
          <a:bodyPr/>
          <a:lstStyle/>
          <a:p>
            <a:pPr algn="just" eaLnBrk="1" hangingPunct="1">
              <a:defRPr/>
            </a:pPr>
            <a:r>
              <a:rPr lang="es-MX" dirty="0"/>
              <a:t>El imaginario es también construcción personal: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lvl="1" algn="just" eaLnBrk="1" hangingPunct="1">
              <a:defRPr/>
            </a:pPr>
            <a:r>
              <a:rPr lang="es-MX" dirty="0"/>
              <a:t>Los sueños, la imaginación, las confidencias que uno se hace a sí mismo.</a:t>
            </a: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lvl="1" algn="just" eaLnBrk="1" hangingPunct="1">
              <a:defRPr/>
            </a:pPr>
            <a:r>
              <a:rPr lang="es-MX" dirty="0"/>
              <a:t>La vida cargada con su sensibilidad, afectividad y emotividad.</a:t>
            </a: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lvl="1" algn="just" eaLnBrk="1" hangingPunct="1">
              <a:defRPr/>
            </a:pPr>
            <a:r>
              <a:rPr lang="es-MX" dirty="0"/>
              <a:t>Sueños que vamos contando, que hacen de nosotros seres vivos.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dirty="0"/>
              <a:t>Impulso hacia el porvenir</a:t>
            </a:r>
            <a:endParaRPr lang="es-ES" dirty="0"/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s-MX" dirty="0"/>
          </a:p>
          <a:p>
            <a:pPr algn="just" eaLnBrk="1" hangingPunct="1">
              <a:defRPr/>
            </a:pPr>
            <a:r>
              <a:rPr lang="es-MX" dirty="0"/>
              <a:t>El imaginario hace de nosotros seres audaces, nos transforma en aventureros de nuestros ideales.</a:t>
            </a:r>
          </a:p>
          <a:p>
            <a:pPr algn="just" eaLnBrk="1" hangingPunct="1">
              <a:defRPr/>
            </a:pPr>
            <a:endParaRPr lang="es-MX" dirty="0"/>
          </a:p>
          <a:p>
            <a:pPr algn="just" eaLnBrk="1" hangingPunct="1">
              <a:defRPr/>
            </a:pPr>
            <a:r>
              <a:rPr lang="es-MX" dirty="0"/>
              <a:t>El imaginario es impulso en la construcción de la propia Identidad, en la construcción de sí mismo.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dirty="0"/>
              <a:t>Un imaginario “perverso”</a:t>
            </a:r>
            <a:endParaRPr lang="es-ES" dirty="0"/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5243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MX" dirty="0"/>
              <a:t>Hay un imaginario perverso - Sartre-.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dirty="0"/>
              <a:t>Un imaginario que saca del mundo real y refugia en la esquizofrenia, en lo patológico.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dirty="0"/>
              <a:t>Un imaginario fantasmagórico y alienante.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dirty="0"/>
              <a:t>Un imaginario alucinante – M. Merleau-Ponty-.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sz="3600" dirty="0"/>
              <a:t>El Imaginario como “obertura”.</a:t>
            </a:r>
            <a:endParaRPr lang="es-ES" sz="3600" dirty="0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953000"/>
          </a:xfrm>
        </p:spPr>
        <p:txBody>
          <a:bodyPr/>
          <a:lstStyle/>
          <a:p>
            <a:pPr algn="just" eaLnBrk="1" hangingPunct="1">
              <a:defRPr/>
            </a:pPr>
            <a:r>
              <a:rPr lang="es-MX" sz="2800" dirty="0"/>
              <a:t>El imaginario es como la clave de acceso a mundos impensados que nos permite inventarnos, recrearnos a nosotros mismos.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defRPr/>
            </a:pPr>
            <a:r>
              <a:rPr lang="es-MX" sz="2800" dirty="0"/>
              <a:t>Para realizar lo que el imaginario nos permite basta con recurrir a nosotros mismos, a nuestros sueños, no requiere grandes experimentos científicos.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defRPr/>
            </a:pPr>
            <a:r>
              <a:rPr lang="es-MX" sz="2800" dirty="0"/>
              <a:t>El imaginario es así una clave para el sentido de la vida.</a:t>
            </a:r>
            <a:endParaRPr lang="es-E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s-MX" dirty="0"/>
              <a:t>2- El imaginario literario</a:t>
            </a:r>
            <a:endParaRPr lang="es-ES" dirty="0"/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s-MX" sz="2800" dirty="0"/>
              <a:t>La literatura puede ser una verdadera antropología, permite un despliegue ilimitado de lo que el hombre puede ser.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defRPr/>
            </a:pPr>
            <a:r>
              <a:rPr lang="es-MX" sz="2800" dirty="0"/>
              <a:t>No necesitamos grandes aspavientos para recurrir al imaginario pero es necesario que nos ayuden en esta tarea: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1000" dirty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s-MX" sz="2800" i="1" dirty="0"/>
              <a:t>“Aquello que nos es propio debe aprenderse, no menos aquello que nos es extraño”.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ES" sz="2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49275"/>
            <a:ext cx="8007350" cy="630872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MX" dirty="0"/>
              <a:t>La literatura, por su recurso a la ficción libera la aproximación al hombre, nada está prohibido y todo puede ser.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dirty="0"/>
          </a:p>
          <a:p>
            <a:pPr algn="just" eaLnBrk="1" hangingPunct="1">
              <a:defRPr/>
            </a:pPr>
            <a:r>
              <a:rPr lang="es-MX" i="1" dirty="0"/>
              <a:t>“La novela es el lenguaje organizado para mí, una construcción en la que yo puedo vivir”</a:t>
            </a:r>
            <a:r>
              <a:rPr lang="es-MX" dirty="0"/>
              <a:t> – Aragon-.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dirty="0"/>
          </a:p>
          <a:p>
            <a:pPr algn="just" eaLnBrk="1" hangingPunct="1">
              <a:defRPr/>
            </a:pPr>
            <a:r>
              <a:rPr lang="es-MX" dirty="0"/>
              <a:t>La literatura de ficción es el “mentir verdadero” que ofrece una posibilidad de descubrimiento sin restricciones.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as de cristal">
  <a:themeElements>
    <a:clrScheme name="Capas de cristal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Capas de crist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as de cristal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de cristal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378</TotalTime>
  <Words>916</Words>
  <Application>Microsoft Macintosh PowerPoint</Application>
  <PresentationFormat>Presentación en pantalla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Arial Black</vt:lpstr>
      <vt:lpstr>Wingdings</vt:lpstr>
      <vt:lpstr>Capas de cristal</vt:lpstr>
      <vt:lpstr>El Imaginario Un espacio para el sentido</vt:lpstr>
      <vt:lpstr>1- El imaginario</vt:lpstr>
      <vt:lpstr>¿Qué es el imaginario?</vt:lpstr>
      <vt:lpstr>PRESENTE - COMPAÑÍA</vt:lpstr>
      <vt:lpstr>Impulso hacia el porvenir</vt:lpstr>
      <vt:lpstr>Un imaginario “perverso”</vt:lpstr>
      <vt:lpstr>El Imaginario como “obertura”.</vt:lpstr>
      <vt:lpstr>2- El imaginario literario</vt:lpstr>
      <vt:lpstr>Presentación de PowerPoint</vt:lpstr>
      <vt:lpstr>Presentación de PowerPoint</vt:lpstr>
      <vt:lpstr>Relato literario e histórico</vt:lpstr>
      <vt:lpstr>La literatura de ficción y la TV.</vt:lpstr>
      <vt:lpstr>La literatura de ficción y la historia</vt:lpstr>
      <vt:lpstr>Presentación de PowerPoint</vt:lpstr>
      <vt:lpstr>El Imaginario teológico</vt:lpstr>
      <vt:lpstr>Presentación de PowerPoint</vt:lpstr>
    </vt:vector>
  </TitlesOfParts>
  <Company>ODB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Imaginario</dc:title>
  <dc:creator>Cesar</dc:creator>
  <cp:lastModifiedBy>aurelio ruiz</cp:lastModifiedBy>
  <cp:revision>17</cp:revision>
  <dcterms:created xsi:type="dcterms:W3CDTF">2008-08-11T21:31:16Z</dcterms:created>
  <dcterms:modified xsi:type="dcterms:W3CDTF">2024-02-06T06:41:29Z</dcterms:modified>
</cp:coreProperties>
</file>